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71" r:id="rId3"/>
    <p:sldId id="272" r:id="rId4"/>
    <p:sldId id="273" r:id="rId5"/>
    <p:sldId id="258" r:id="rId6"/>
    <p:sldId id="279" r:id="rId7"/>
    <p:sldId id="266" r:id="rId8"/>
    <p:sldId id="267" r:id="rId9"/>
    <p:sldId id="274" r:id="rId10"/>
    <p:sldId id="275" r:id="rId11"/>
    <p:sldId id="280" r:id="rId1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Sekcja domyślna" id="{263641C4-3A55-436C-98CB-2D7B17B68B55}">
          <p14:sldIdLst>
            <p14:sldId id="256"/>
            <p14:sldId id="257"/>
            <p14:sldId id="258"/>
            <p14:sldId id="261"/>
            <p14:sldId id="263"/>
            <p14:sldId id="262"/>
            <p14:sldId id="259"/>
            <p14:sldId id="260"/>
            <p14:sldId id="264"/>
            <p14:sldId id="265"/>
          </p14:sldIdLst>
        </p14:section>
        <p14:section name="Sekcja bez tytułu" id="{1E0FB385-EACF-4695-B149-DA9EFCDC536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6" d="100"/>
          <a:sy n="76" d="100"/>
        </p:scale>
        <p:origin x="-78" y="-18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CA50EA-05BF-4364-B614-7210D1186E1B}" type="datetimeFigureOut">
              <a:rPr lang="pl-PL" smtClean="0"/>
              <a:pPr/>
              <a:t>2018-12-23</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865B63-23B5-42B7-BD8D-C6589F8D4840}" type="slidenum">
              <a:rPr lang="pl-PL" smtClean="0"/>
              <a:pPr/>
              <a:t>‹#›</a:t>
            </a:fld>
            <a:endParaRPr lang="pl-PL"/>
          </a:p>
        </p:txBody>
      </p:sp>
    </p:spTree>
    <p:extLst>
      <p:ext uri="{BB962C8B-B14F-4D97-AF65-F5344CB8AC3E}">
        <p14:creationId xmlns:p14="http://schemas.microsoft.com/office/powerpoint/2010/main" xmlns="" val="995878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8865B63-23B5-42B7-BD8D-C6589F8D4840}" type="slidenum">
              <a:rPr lang="pl-PL" smtClean="0"/>
              <a:pPr/>
              <a:t>2</a:t>
            </a:fld>
            <a:endParaRPr lang="pl-PL"/>
          </a:p>
        </p:txBody>
      </p:sp>
    </p:spTree>
    <p:extLst>
      <p:ext uri="{BB962C8B-B14F-4D97-AF65-F5344CB8AC3E}">
        <p14:creationId xmlns:p14="http://schemas.microsoft.com/office/powerpoint/2010/main" xmlns="" val="13623473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8865B63-23B5-42B7-BD8D-C6589F8D4840}" type="slidenum">
              <a:rPr lang="pl-PL" smtClean="0"/>
              <a:pPr/>
              <a:t>11</a:t>
            </a:fld>
            <a:endParaRPr lang="pl-PL"/>
          </a:p>
        </p:txBody>
      </p:sp>
    </p:spTree>
    <p:extLst>
      <p:ext uri="{BB962C8B-B14F-4D97-AF65-F5344CB8AC3E}">
        <p14:creationId xmlns:p14="http://schemas.microsoft.com/office/powerpoint/2010/main" xmlns="" val="1362347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8865B63-23B5-42B7-BD8D-C6589F8D4840}" type="slidenum">
              <a:rPr lang="pl-PL" smtClean="0"/>
              <a:pPr/>
              <a:t>3</a:t>
            </a:fld>
            <a:endParaRPr lang="pl-PL"/>
          </a:p>
        </p:txBody>
      </p:sp>
    </p:spTree>
    <p:extLst>
      <p:ext uri="{BB962C8B-B14F-4D97-AF65-F5344CB8AC3E}">
        <p14:creationId xmlns:p14="http://schemas.microsoft.com/office/powerpoint/2010/main" xmlns="" val="1362347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8865B63-23B5-42B7-BD8D-C6589F8D4840}" type="slidenum">
              <a:rPr lang="pl-PL" smtClean="0"/>
              <a:pPr/>
              <a:t>4</a:t>
            </a:fld>
            <a:endParaRPr lang="pl-PL"/>
          </a:p>
        </p:txBody>
      </p:sp>
    </p:spTree>
    <p:extLst>
      <p:ext uri="{BB962C8B-B14F-4D97-AF65-F5344CB8AC3E}">
        <p14:creationId xmlns:p14="http://schemas.microsoft.com/office/powerpoint/2010/main" xmlns="" val="1362347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8865B63-23B5-42B7-BD8D-C6589F8D4840}" type="slidenum">
              <a:rPr lang="pl-PL" smtClean="0"/>
              <a:pPr/>
              <a:t>5</a:t>
            </a:fld>
            <a:endParaRPr lang="pl-PL"/>
          </a:p>
        </p:txBody>
      </p:sp>
    </p:spTree>
    <p:extLst>
      <p:ext uri="{BB962C8B-B14F-4D97-AF65-F5344CB8AC3E}">
        <p14:creationId xmlns:p14="http://schemas.microsoft.com/office/powerpoint/2010/main" xmlns="" val="1362347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8865B63-23B5-42B7-BD8D-C6589F8D4840}" type="slidenum">
              <a:rPr lang="pl-PL" smtClean="0"/>
              <a:pPr/>
              <a:t>6</a:t>
            </a:fld>
            <a:endParaRPr lang="pl-PL"/>
          </a:p>
        </p:txBody>
      </p:sp>
    </p:spTree>
    <p:extLst>
      <p:ext uri="{BB962C8B-B14F-4D97-AF65-F5344CB8AC3E}">
        <p14:creationId xmlns:p14="http://schemas.microsoft.com/office/powerpoint/2010/main" xmlns="" val="1362347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8865B63-23B5-42B7-BD8D-C6589F8D4840}" type="slidenum">
              <a:rPr lang="pl-PL" smtClean="0"/>
              <a:pPr/>
              <a:t>7</a:t>
            </a:fld>
            <a:endParaRPr lang="pl-PL"/>
          </a:p>
        </p:txBody>
      </p:sp>
    </p:spTree>
    <p:extLst>
      <p:ext uri="{BB962C8B-B14F-4D97-AF65-F5344CB8AC3E}">
        <p14:creationId xmlns:p14="http://schemas.microsoft.com/office/powerpoint/2010/main" xmlns="" val="1362347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8865B63-23B5-42B7-BD8D-C6589F8D4840}" type="slidenum">
              <a:rPr lang="pl-PL" smtClean="0"/>
              <a:pPr/>
              <a:t>8</a:t>
            </a:fld>
            <a:endParaRPr lang="pl-PL"/>
          </a:p>
        </p:txBody>
      </p:sp>
    </p:spTree>
    <p:extLst>
      <p:ext uri="{BB962C8B-B14F-4D97-AF65-F5344CB8AC3E}">
        <p14:creationId xmlns:p14="http://schemas.microsoft.com/office/powerpoint/2010/main" xmlns="" val="1362347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8865B63-23B5-42B7-BD8D-C6589F8D4840}" type="slidenum">
              <a:rPr lang="pl-PL" smtClean="0"/>
              <a:pPr/>
              <a:t>9</a:t>
            </a:fld>
            <a:endParaRPr lang="pl-PL"/>
          </a:p>
        </p:txBody>
      </p:sp>
    </p:spTree>
    <p:extLst>
      <p:ext uri="{BB962C8B-B14F-4D97-AF65-F5344CB8AC3E}">
        <p14:creationId xmlns:p14="http://schemas.microsoft.com/office/powerpoint/2010/main" xmlns="" val="1362347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8865B63-23B5-42B7-BD8D-C6589F8D4840}" type="slidenum">
              <a:rPr lang="pl-PL" smtClean="0"/>
              <a:pPr/>
              <a:t>10</a:t>
            </a:fld>
            <a:endParaRPr lang="pl-PL"/>
          </a:p>
        </p:txBody>
      </p:sp>
    </p:spTree>
    <p:extLst>
      <p:ext uri="{BB962C8B-B14F-4D97-AF65-F5344CB8AC3E}">
        <p14:creationId xmlns:p14="http://schemas.microsoft.com/office/powerpoint/2010/main" xmlns="" val="1362347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EB110583-F65F-445F-B9AB-5EA2C482DAE3}" type="datetime1">
              <a:rPr lang="pl-PL" smtClean="0"/>
              <a:pPr/>
              <a:t>2018-12-23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416AB9B-29CC-41B5-BC0A-919D45734DF7}" type="slidenum">
              <a:rPr lang="pl-PL" smtClean="0"/>
              <a:pPr/>
              <a:t>‹#›</a:t>
            </a:fld>
            <a:endParaRPr lang="pl-PL"/>
          </a:p>
        </p:txBody>
      </p:sp>
    </p:spTree>
    <p:extLst>
      <p:ext uri="{BB962C8B-B14F-4D97-AF65-F5344CB8AC3E}">
        <p14:creationId xmlns:p14="http://schemas.microsoft.com/office/powerpoint/2010/main" xmlns="" val="3638291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D4185E7-AB9E-4672-AF86-00EEA1FF00C4}" type="datetime1">
              <a:rPr lang="pl-PL" smtClean="0"/>
              <a:pPr/>
              <a:t>2018-12-23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416AB9B-29CC-41B5-BC0A-919D45734DF7}" type="slidenum">
              <a:rPr lang="pl-PL" smtClean="0"/>
              <a:pPr/>
              <a:t>‹#›</a:t>
            </a:fld>
            <a:endParaRPr lang="pl-PL"/>
          </a:p>
        </p:txBody>
      </p:sp>
    </p:spTree>
    <p:extLst>
      <p:ext uri="{BB962C8B-B14F-4D97-AF65-F5344CB8AC3E}">
        <p14:creationId xmlns:p14="http://schemas.microsoft.com/office/powerpoint/2010/main" xmlns="" val="737262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335ADA7-6A76-441C-BB86-07B3155A04BC}" type="datetime1">
              <a:rPr lang="pl-PL" smtClean="0"/>
              <a:pPr/>
              <a:t>2018-12-23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416AB9B-29CC-41B5-BC0A-919D45734DF7}" type="slidenum">
              <a:rPr lang="pl-PL" smtClean="0"/>
              <a:pPr/>
              <a:t>‹#›</a:t>
            </a:fld>
            <a:endParaRPr lang="pl-PL"/>
          </a:p>
        </p:txBody>
      </p:sp>
    </p:spTree>
    <p:extLst>
      <p:ext uri="{BB962C8B-B14F-4D97-AF65-F5344CB8AC3E}">
        <p14:creationId xmlns:p14="http://schemas.microsoft.com/office/powerpoint/2010/main" xmlns="" val="801801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33FD251-CC29-4E00-A8CA-EC4E6D0EEC81}" type="datetime1">
              <a:rPr lang="pl-PL" smtClean="0"/>
              <a:pPr/>
              <a:t>2018-12-23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416AB9B-29CC-41B5-BC0A-919D45734DF7}" type="slidenum">
              <a:rPr lang="pl-PL" smtClean="0"/>
              <a:pPr/>
              <a:t>‹#›</a:t>
            </a:fld>
            <a:endParaRPr lang="pl-PL"/>
          </a:p>
        </p:txBody>
      </p:sp>
    </p:spTree>
    <p:extLst>
      <p:ext uri="{BB962C8B-B14F-4D97-AF65-F5344CB8AC3E}">
        <p14:creationId xmlns:p14="http://schemas.microsoft.com/office/powerpoint/2010/main" xmlns="" val="342082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05094E96-CE54-4C1F-82CF-7FE8D18F13E6}" type="datetime1">
              <a:rPr lang="pl-PL" smtClean="0"/>
              <a:pPr/>
              <a:t>2018-12-23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416AB9B-29CC-41B5-BC0A-919D45734DF7}" type="slidenum">
              <a:rPr lang="pl-PL" smtClean="0"/>
              <a:pPr/>
              <a:t>‹#›</a:t>
            </a:fld>
            <a:endParaRPr lang="pl-PL"/>
          </a:p>
        </p:txBody>
      </p:sp>
    </p:spTree>
    <p:extLst>
      <p:ext uri="{BB962C8B-B14F-4D97-AF65-F5344CB8AC3E}">
        <p14:creationId xmlns:p14="http://schemas.microsoft.com/office/powerpoint/2010/main" xmlns="" val="1982461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55B770F-3EB2-4269-B9F1-D07572D90072}" type="datetime1">
              <a:rPr lang="pl-PL" smtClean="0"/>
              <a:pPr/>
              <a:t>2018-12-23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416AB9B-29CC-41B5-BC0A-919D45734DF7}" type="slidenum">
              <a:rPr lang="pl-PL" smtClean="0"/>
              <a:pPr/>
              <a:t>‹#›</a:t>
            </a:fld>
            <a:endParaRPr lang="pl-PL"/>
          </a:p>
        </p:txBody>
      </p:sp>
    </p:spTree>
    <p:extLst>
      <p:ext uri="{BB962C8B-B14F-4D97-AF65-F5344CB8AC3E}">
        <p14:creationId xmlns:p14="http://schemas.microsoft.com/office/powerpoint/2010/main" xmlns="" val="1734965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D71C3596-4C0A-4309-AD47-FBFED13B1F1F}" type="datetime1">
              <a:rPr lang="pl-PL" smtClean="0"/>
              <a:pPr/>
              <a:t>2018-12-23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416AB9B-29CC-41B5-BC0A-919D45734DF7}" type="slidenum">
              <a:rPr lang="pl-PL" smtClean="0"/>
              <a:pPr/>
              <a:t>‹#›</a:t>
            </a:fld>
            <a:endParaRPr lang="pl-PL"/>
          </a:p>
        </p:txBody>
      </p:sp>
    </p:spTree>
    <p:extLst>
      <p:ext uri="{BB962C8B-B14F-4D97-AF65-F5344CB8AC3E}">
        <p14:creationId xmlns:p14="http://schemas.microsoft.com/office/powerpoint/2010/main" xmlns="" val="1159340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AE1965-FF4D-4F17-A414-6FDF806E8CA9}" type="datetime1">
              <a:rPr lang="pl-PL" smtClean="0"/>
              <a:pPr/>
              <a:t>2018-12-23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416AB9B-29CC-41B5-BC0A-919D45734DF7}" type="slidenum">
              <a:rPr lang="pl-PL" smtClean="0"/>
              <a:pPr/>
              <a:t>‹#›</a:t>
            </a:fld>
            <a:endParaRPr lang="pl-PL"/>
          </a:p>
        </p:txBody>
      </p:sp>
    </p:spTree>
    <p:extLst>
      <p:ext uri="{BB962C8B-B14F-4D97-AF65-F5344CB8AC3E}">
        <p14:creationId xmlns:p14="http://schemas.microsoft.com/office/powerpoint/2010/main" xmlns="" val="1591745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6EE1D1D-0B71-43B0-90FA-CFD2CFBD708A}" type="datetime1">
              <a:rPr lang="pl-PL" smtClean="0"/>
              <a:pPr/>
              <a:t>2018-12-23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416AB9B-29CC-41B5-BC0A-919D45734DF7}" type="slidenum">
              <a:rPr lang="pl-PL" smtClean="0"/>
              <a:pPr/>
              <a:t>‹#›</a:t>
            </a:fld>
            <a:endParaRPr lang="pl-PL"/>
          </a:p>
        </p:txBody>
      </p:sp>
    </p:spTree>
    <p:extLst>
      <p:ext uri="{BB962C8B-B14F-4D97-AF65-F5344CB8AC3E}">
        <p14:creationId xmlns:p14="http://schemas.microsoft.com/office/powerpoint/2010/main" xmlns="" val="712183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093574D4-08A8-4CC1-A0DA-A4438ABF6DDF}" type="datetime1">
              <a:rPr lang="pl-PL" smtClean="0"/>
              <a:pPr/>
              <a:t>2018-12-23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416AB9B-29CC-41B5-BC0A-919D45734DF7}" type="slidenum">
              <a:rPr lang="pl-PL" smtClean="0"/>
              <a:pPr/>
              <a:t>‹#›</a:t>
            </a:fld>
            <a:endParaRPr lang="pl-PL"/>
          </a:p>
        </p:txBody>
      </p:sp>
    </p:spTree>
    <p:extLst>
      <p:ext uri="{BB962C8B-B14F-4D97-AF65-F5344CB8AC3E}">
        <p14:creationId xmlns:p14="http://schemas.microsoft.com/office/powerpoint/2010/main" xmlns="" val="884878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80A31BB3-DC04-46DA-BD33-E1C163A6F9A3}" type="datetime1">
              <a:rPr lang="pl-PL" smtClean="0"/>
              <a:pPr/>
              <a:t>2018-12-23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416AB9B-29CC-41B5-BC0A-919D45734DF7}" type="slidenum">
              <a:rPr lang="pl-PL" smtClean="0"/>
              <a:pPr/>
              <a:t>‹#›</a:t>
            </a:fld>
            <a:endParaRPr lang="pl-PL"/>
          </a:p>
        </p:txBody>
      </p:sp>
    </p:spTree>
    <p:extLst>
      <p:ext uri="{BB962C8B-B14F-4D97-AF65-F5344CB8AC3E}">
        <p14:creationId xmlns:p14="http://schemas.microsoft.com/office/powerpoint/2010/main" xmlns="" val="2471139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328C7-48B8-4023-B4A8-F0D502C76B41}" type="datetime1">
              <a:rPr lang="pl-PL" smtClean="0"/>
              <a:pPr/>
              <a:t>2018-12-23</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16AB9B-29CC-41B5-BC0A-919D45734DF7}" type="slidenum">
              <a:rPr lang="pl-PL" smtClean="0"/>
              <a:pPr/>
              <a:t>‹#›</a:t>
            </a:fld>
            <a:endParaRPr lang="pl-PL"/>
          </a:p>
        </p:txBody>
      </p:sp>
    </p:spTree>
    <p:extLst>
      <p:ext uri="{BB962C8B-B14F-4D97-AF65-F5344CB8AC3E}">
        <p14:creationId xmlns:p14="http://schemas.microsoft.com/office/powerpoint/2010/main" xmlns="" val="1278049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2" cstate="print"/>
          <a:stretch>
            <a:fillRect/>
          </a:stretch>
        </p:blipFill>
        <p:spPr>
          <a:xfrm>
            <a:off x="2568119" y="63111"/>
            <a:ext cx="7318520" cy="938073"/>
          </a:xfrm>
          <a:prstGeom prst="rect">
            <a:avLst/>
          </a:prstGeom>
        </p:spPr>
      </p:pic>
      <p:sp>
        <p:nvSpPr>
          <p:cNvPr id="2" name="Tytuł 1"/>
          <p:cNvSpPr>
            <a:spLocks noGrp="1"/>
          </p:cNvSpPr>
          <p:nvPr>
            <p:ph type="ctrTitle"/>
          </p:nvPr>
        </p:nvSpPr>
        <p:spPr/>
        <p:txBody>
          <a:bodyPr>
            <a:normAutofit/>
          </a:bodyPr>
          <a:lstStyle/>
          <a:p>
            <a:r>
              <a:rPr lang="pl-PL" sz="3600" b="1" dirty="0" smtClean="0">
                <a:latin typeface="Arial Black" pitchFamily="34" charset="0"/>
              </a:rPr>
              <a:t>Wspomaganie </a:t>
            </a:r>
            <a:r>
              <a:rPr lang="pl-PL" sz="3600" b="1" dirty="0" smtClean="0">
                <a:latin typeface="Arial Black" pitchFamily="34" charset="0"/>
              </a:rPr>
              <a:t>szkół w rozwoju kompetencji matematyczno – przyrodniczych uczniów – </a:t>
            </a:r>
            <a:r>
              <a:rPr lang="pl-PL" sz="3600" dirty="0" smtClean="0">
                <a:latin typeface="Arial Black" pitchFamily="34" charset="0"/>
              </a:rPr>
              <a:t/>
            </a:r>
            <a:br>
              <a:rPr lang="pl-PL" sz="3600" dirty="0" smtClean="0">
                <a:latin typeface="Arial Black" pitchFamily="34" charset="0"/>
              </a:rPr>
            </a:br>
            <a:r>
              <a:rPr lang="pl-PL" sz="3600" b="1" dirty="0" smtClean="0">
                <a:latin typeface="Arial Black" pitchFamily="34" charset="0"/>
              </a:rPr>
              <a:t>III etap edukacyjny </a:t>
            </a:r>
            <a:endParaRPr lang="pl-PL" sz="3600" dirty="0">
              <a:latin typeface="Arial Black" pitchFamily="34" charset="0"/>
            </a:endParaRPr>
          </a:p>
        </p:txBody>
      </p:sp>
      <p:sp>
        <p:nvSpPr>
          <p:cNvPr id="3" name="Podtytuł 2"/>
          <p:cNvSpPr>
            <a:spLocks noGrp="1"/>
          </p:cNvSpPr>
          <p:nvPr>
            <p:ph type="subTitle" idx="1"/>
          </p:nvPr>
        </p:nvSpPr>
        <p:spPr/>
        <p:txBody>
          <a:bodyPr>
            <a:normAutofit/>
          </a:bodyPr>
          <a:lstStyle/>
          <a:p>
            <a:r>
              <a:rPr lang="pl-PL" b="1" u="sng" dirty="0" smtClean="0"/>
              <a:t>Moduł IV</a:t>
            </a:r>
            <a:r>
              <a:rPr lang="pl-PL" b="1" dirty="0" smtClean="0"/>
              <a:t> </a:t>
            </a:r>
            <a:endParaRPr lang="pl-PL" dirty="0" smtClean="0"/>
          </a:p>
          <a:p>
            <a:r>
              <a:rPr lang="pl-PL" b="1" cap="all" dirty="0" smtClean="0"/>
              <a:t>Proces uczenia się a rozwój kompetencji kluczowych</a:t>
            </a:r>
            <a:endParaRPr lang="pl-PL" dirty="0" smtClean="0"/>
          </a:p>
          <a:p>
            <a:r>
              <a:rPr lang="pl-PL" b="1" dirty="0" smtClean="0"/>
              <a:t>IV.1. 	Uczenie się jako proces</a:t>
            </a:r>
            <a:endParaRPr lang="pl-PL" dirty="0"/>
          </a:p>
        </p:txBody>
      </p:sp>
      <p:sp>
        <p:nvSpPr>
          <p:cNvPr id="5" name="Tytuł 1"/>
          <p:cNvSpPr txBox="1">
            <a:spLocks/>
          </p:cNvSpPr>
          <p:nvPr/>
        </p:nvSpPr>
        <p:spPr>
          <a:xfrm>
            <a:off x="838200" y="1"/>
            <a:ext cx="10481441" cy="111409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pl-PL" sz="1000" dirty="0" smtClean="0"/>
              <a:t/>
            </a:r>
            <a:br>
              <a:rPr lang="pl-PL" sz="1000" dirty="0" smtClean="0"/>
            </a:br>
            <a:r>
              <a:rPr lang="pl-PL" sz="1000" dirty="0" smtClean="0"/>
              <a:t/>
            </a:r>
            <a:br>
              <a:rPr lang="pl-PL" sz="1000" dirty="0" smtClean="0"/>
            </a:br>
            <a:r>
              <a:rPr lang="pl-PL" sz="1000" dirty="0" smtClean="0"/>
              <a:t/>
            </a:r>
            <a:br>
              <a:rPr lang="pl-PL" sz="1000" dirty="0" smtClean="0"/>
            </a:br>
            <a:r>
              <a:rPr lang="pl-PL" sz="1000" dirty="0" smtClean="0"/>
              <a:t/>
            </a:r>
            <a:br>
              <a:rPr lang="pl-PL" sz="1000" dirty="0" smtClean="0"/>
            </a:br>
            <a:r>
              <a:rPr lang="pl-PL" sz="1000" dirty="0" smtClean="0"/>
              <a:t/>
            </a:r>
            <a:br>
              <a:rPr lang="pl-PL" sz="1000" dirty="0" smtClean="0"/>
            </a:br>
            <a:r>
              <a:rPr lang="pl-PL" sz="1200" i="1" dirty="0" smtClean="0"/>
              <a:t>DOSKONALENIE TRENERÓW WSPOMAGANIA OŚWIATY  </a:t>
            </a:r>
            <a:r>
              <a:rPr lang="pl-PL" sz="1200" dirty="0" smtClean="0"/>
              <a:t>POWR.02.10.00-00-7015/17</a:t>
            </a:r>
            <a:endParaRPr lang="pl-PL" sz="1200" dirty="0"/>
          </a:p>
        </p:txBody>
      </p:sp>
      <p:pic>
        <p:nvPicPr>
          <p:cNvPr id="8" name="Obraz 7"/>
          <p:cNvPicPr>
            <a:picLocks noChangeAspect="1"/>
          </p:cNvPicPr>
          <p:nvPr/>
        </p:nvPicPr>
        <p:blipFill>
          <a:blip r:embed="rId3" cstate="print"/>
          <a:stretch>
            <a:fillRect/>
          </a:stretch>
        </p:blipFill>
        <p:spPr>
          <a:xfrm>
            <a:off x="2341566" y="5815585"/>
            <a:ext cx="7327261" cy="1240604"/>
          </a:xfrm>
          <a:prstGeom prst="rect">
            <a:avLst/>
          </a:prstGeom>
        </p:spPr>
      </p:pic>
    </p:spTree>
    <p:extLst>
      <p:ext uri="{BB962C8B-B14F-4D97-AF65-F5344CB8AC3E}">
        <p14:creationId xmlns:p14="http://schemas.microsoft.com/office/powerpoint/2010/main" xmlns="" val="1015448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3" cstate="print"/>
          <a:stretch>
            <a:fillRect/>
          </a:stretch>
        </p:blipFill>
        <p:spPr>
          <a:xfrm>
            <a:off x="2855494" y="0"/>
            <a:ext cx="7318520" cy="938073"/>
          </a:xfrm>
          <a:prstGeom prst="rect">
            <a:avLst/>
          </a:prstGeom>
        </p:spPr>
      </p:pic>
      <p:sp>
        <p:nvSpPr>
          <p:cNvPr id="2" name="Tytuł 1"/>
          <p:cNvSpPr>
            <a:spLocks noGrp="1"/>
          </p:cNvSpPr>
          <p:nvPr>
            <p:ph type="title"/>
          </p:nvPr>
        </p:nvSpPr>
        <p:spPr>
          <a:xfrm>
            <a:off x="922282" y="-88012"/>
            <a:ext cx="10481441" cy="1114096"/>
          </a:xfrm>
        </p:spPr>
        <p:txBody>
          <a:bodyPr>
            <a:normAutofit/>
          </a:bodyPr>
          <a:lstStyle/>
          <a:p>
            <a:pPr algn="ct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200" i="1" dirty="0" smtClean="0"/>
              <a:t>DOSKONALENIE TRENERÓW WSPOMAGANIA OŚWIATY  </a:t>
            </a:r>
            <a:r>
              <a:rPr lang="pl-PL" sz="1200" dirty="0" smtClean="0"/>
              <a:t>POWR.02.10.00-00-7015/17</a:t>
            </a:r>
            <a:endParaRPr lang="pl-PL" sz="1200" dirty="0"/>
          </a:p>
        </p:txBody>
      </p:sp>
      <p:pic>
        <p:nvPicPr>
          <p:cNvPr id="7" name="Obraz 6"/>
          <p:cNvPicPr>
            <a:picLocks noChangeAspect="1"/>
          </p:cNvPicPr>
          <p:nvPr/>
        </p:nvPicPr>
        <p:blipFill>
          <a:blip r:embed="rId4" cstate="print"/>
          <a:stretch>
            <a:fillRect/>
          </a:stretch>
        </p:blipFill>
        <p:spPr>
          <a:xfrm>
            <a:off x="2341566" y="5815585"/>
            <a:ext cx="7327261" cy="1240604"/>
          </a:xfrm>
          <a:prstGeom prst="rect">
            <a:avLst/>
          </a:prstGeom>
        </p:spPr>
      </p:pic>
      <p:pic>
        <p:nvPicPr>
          <p:cNvPr id="3074" name="Picture 2"/>
          <p:cNvPicPr>
            <a:picLocks noChangeAspect="1" noChangeArrowheads="1"/>
          </p:cNvPicPr>
          <p:nvPr/>
        </p:nvPicPr>
        <p:blipFill>
          <a:blip r:embed="rId5" cstate="print"/>
          <a:srcRect/>
          <a:stretch>
            <a:fillRect/>
          </a:stretch>
        </p:blipFill>
        <p:spPr bwMode="auto">
          <a:xfrm>
            <a:off x="3493703" y="1177446"/>
            <a:ext cx="5197356" cy="4496843"/>
          </a:xfrm>
          <a:prstGeom prst="rect">
            <a:avLst/>
          </a:prstGeom>
          <a:noFill/>
          <a:ln w="9525">
            <a:noFill/>
            <a:miter lim="800000"/>
            <a:headEnd/>
            <a:tailEnd/>
          </a:ln>
        </p:spPr>
      </p:pic>
    </p:spTree>
    <p:extLst>
      <p:ext uri="{BB962C8B-B14F-4D97-AF65-F5344CB8AC3E}">
        <p14:creationId xmlns:p14="http://schemas.microsoft.com/office/powerpoint/2010/main" xmlns="" val="2206713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3" cstate="print"/>
          <a:stretch>
            <a:fillRect/>
          </a:stretch>
        </p:blipFill>
        <p:spPr>
          <a:xfrm>
            <a:off x="2855494" y="0"/>
            <a:ext cx="7318520" cy="938073"/>
          </a:xfrm>
          <a:prstGeom prst="rect">
            <a:avLst/>
          </a:prstGeom>
        </p:spPr>
      </p:pic>
      <p:sp>
        <p:nvSpPr>
          <p:cNvPr id="2" name="Tytuł 1"/>
          <p:cNvSpPr>
            <a:spLocks noGrp="1"/>
          </p:cNvSpPr>
          <p:nvPr>
            <p:ph type="title"/>
          </p:nvPr>
        </p:nvSpPr>
        <p:spPr>
          <a:xfrm>
            <a:off x="922282" y="-88012"/>
            <a:ext cx="10481441" cy="1114096"/>
          </a:xfrm>
        </p:spPr>
        <p:txBody>
          <a:bodyPr>
            <a:normAutofit/>
          </a:bodyPr>
          <a:lstStyle/>
          <a:p>
            <a:pPr algn="ct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200" i="1" dirty="0" smtClean="0"/>
              <a:t>DOSKONALENIE TRENERÓW WSPOMAGANIA OŚWIATY  </a:t>
            </a:r>
            <a:r>
              <a:rPr lang="pl-PL" sz="1200" dirty="0" smtClean="0"/>
              <a:t>POWR.02.10.00-00-7015/17</a:t>
            </a:r>
            <a:endParaRPr lang="pl-PL" sz="1200" dirty="0"/>
          </a:p>
        </p:txBody>
      </p:sp>
      <p:pic>
        <p:nvPicPr>
          <p:cNvPr id="7" name="Obraz 6"/>
          <p:cNvPicPr>
            <a:picLocks noChangeAspect="1"/>
          </p:cNvPicPr>
          <p:nvPr/>
        </p:nvPicPr>
        <p:blipFill>
          <a:blip r:embed="rId4" cstate="print"/>
          <a:stretch>
            <a:fillRect/>
          </a:stretch>
        </p:blipFill>
        <p:spPr>
          <a:xfrm>
            <a:off x="2341566" y="5815585"/>
            <a:ext cx="7327261" cy="1240604"/>
          </a:xfrm>
          <a:prstGeom prst="rect">
            <a:avLst/>
          </a:prstGeom>
        </p:spPr>
      </p:pic>
      <p:sp>
        <p:nvSpPr>
          <p:cNvPr id="8" name="Symbol zastępczy zawartości 2"/>
          <p:cNvSpPr txBox="1">
            <a:spLocks/>
          </p:cNvSpPr>
          <p:nvPr/>
        </p:nvSpPr>
        <p:spPr>
          <a:xfrm>
            <a:off x="902918" y="1290181"/>
            <a:ext cx="10649607" cy="4183693"/>
          </a:xfrm>
          <a:prstGeom prst="rect">
            <a:avLst/>
          </a:prstGeom>
        </p:spPr>
        <p:txBody>
          <a:bodyPr vert="horz" lIns="91440" tIns="45720" rIns="91440" bIns="45720" rtlCol="0">
            <a:normAutofit lnSpcReduction="10000"/>
          </a:bodyPr>
          <a:lstStyle/>
          <a:p>
            <a:pPr lvl="0"/>
            <a:r>
              <a:rPr lang="pl-PL" sz="2800" dirty="0" smtClean="0"/>
              <a:t>Czynniki wpływające na proces uczenia się: </a:t>
            </a:r>
          </a:p>
          <a:p>
            <a:pPr lvl="0">
              <a:buFont typeface="Arial" pitchFamily="34" charset="0"/>
              <a:buChar char="•"/>
            </a:pPr>
            <a:r>
              <a:rPr lang="pl-PL" sz="2800" dirty="0" smtClean="0"/>
              <a:t>podmiotowość ucznia w procesie uczenia się; </a:t>
            </a:r>
          </a:p>
          <a:p>
            <a:pPr lvl="0">
              <a:buFont typeface="Arial" pitchFamily="34" charset="0"/>
              <a:buChar char="•"/>
            </a:pPr>
            <a:r>
              <a:rPr lang="pl-PL" sz="2800" dirty="0" smtClean="0"/>
              <a:t>znajomość metod i technik służących poznaniu własnych strategii uczenia się; </a:t>
            </a:r>
          </a:p>
          <a:p>
            <a:pPr lvl="0">
              <a:buFont typeface="Arial" pitchFamily="34" charset="0"/>
              <a:buChar char="•"/>
            </a:pPr>
            <a:r>
              <a:rPr lang="pl-PL" sz="2800" dirty="0" smtClean="0"/>
              <a:t>łączenie wiedzy (nowej z dotychczas zdobytą, wiedzy z różnych dziedzin) i hierarchiczne jej porządkowanie; </a:t>
            </a:r>
          </a:p>
          <a:p>
            <a:pPr lvl="0">
              <a:buFont typeface="Arial" pitchFamily="34" charset="0"/>
              <a:buChar char="•"/>
            </a:pPr>
            <a:r>
              <a:rPr lang="pl-PL" sz="2800" dirty="0" smtClean="0"/>
              <a:t>praktyczne wykorzystywanie zdobywanej wiedzy i umiejętności w szkole oraz codziennym życiu; </a:t>
            </a:r>
          </a:p>
          <a:p>
            <a:pPr lvl="0">
              <a:buFont typeface="Arial" pitchFamily="34" charset="0"/>
              <a:buChar char="•"/>
            </a:pPr>
            <a:r>
              <a:rPr lang="pl-PL" sz="2800" dirty="0" smtClean="0"/>
              <a:t>wpływ motywacji i emocji na przebieg procesu uczenia się; </a:t>
            </a:r>
          </a:p>
          <a:p>
            <a:pPr lvl="0">
              <a:buFont typeface="Arial" pitchFamily="34" charset="0"/>
              <a:buChar char="•"/>
            </a:pPr>
            <a:r>
              <a:rPr lang="pl-PL" sz="2800" dirty="0" smtClean="0"/>
              <a:t>możliwości i ograniczenia ludzkich zdolności do przyswajania informacji. </a:t>
            </a:r>
            <a:endParaRPr lang="pl-PL" sz="2800" dirty="0"/>
          </a:p>
        </p:txBody>
      </p:sp>
    </p:spTree>
    <p:extLst>
      <p:ext uri="{BB962C8B-B14F-4D97-AF65-F5344CB8AC3E}">
        <p14:creationId xmlns:p14="http://schemas.microsoft.com/office/powerpoint/2010/main" xmlns="" val="2206713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3" cstate="print"/>
          <a:stretch>
            <a:fillRect/>
          </a:stretch>
        </p:blipFill>
        <p:spPr>
          <a:xfrm>
            <a:off x="2855494" y="0"/>
            <a:ext cx="7318520" cy="938073"/>
          </a:xfrm>
          <a:prstGeom prst="rect">
            <a:avLst/>
          </a:prstGeom>
        </p:spPr>
      </p:pic>
      <p:sp>
        <p:nvSpPr>
          <p:cNvPr id="2" name="Tytuł 1"/>
          <p:cNvSpPr>
            <a:spLocks noGrp="1"/>
          </p:cNvSpPr>
          <p:nvPr>
            <p:ph type="title"/>
          </p:nvPr>
        </p:nvSpPr>
        <p:spPr>
          <a:xfrm>
            <a:off x="922282" y="-88012"/>
            <a:ext cx="10481441" cy="1114096"/>
          </a:xfrm>
        </p:spPr>
        <p:txBody>
          <a:bodyPr>
            <a:normAutofit/>
          </a:bodyPr>
          <a:lstStyle/>
          <a:p>
            <a:pPr algn="ct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200" i="1" dirty="0" smtClean="0"/>
              <a:t>DOSKONALENIE TRENERÓW WSPOMAGANIA OŚWIATY  </a:t>
            </a:r>
            <a:r>
              <a:rPr lang="pl-PL" sz="1200" dirty="0" smtClean="0"/>
              <a:t>POWR.02.10.00-00-7015/17</a:t>
            </a:r>
            <a:endParaRPr lang="pl-PL" sz="1200" dirty="0"/>
          </a:p>
        </p:txBody>
      </p:sp>
      <p:sp>
        <p:nvSpPr>
          <p:cNvPr id="3" name="Symbol zastępczy zawartości 2"/>
          <p:cNvSpPr>
            <a:spLocks noGrp="1"/>
          </p:cNvSpPr>
          <p:nvPr>
            <p:ph idx="1"/>
          </p:nvPr>
        </p:nvSpPr>
        <p:spPr>
          <a:xfrm>
            <a:off x="838200" y="1067623"/>
            <a:ext cx="10649607" cy="535709"/>
          </a:xfrm>
        </p:spPr>
        <p:txBody>
          <a:bodyPr>
            <a:noAutofit/>
          </a:bodyPr>
          <a:lstStyle/>
          <a:p>
            <a:pPr algn="ctr">
              <a:buNone/>
            </a:pPr>
            <a:r>
              <a:rPr lang="pl-PL" b="1" dirty="0" smtClean="0"/>
              <a:t>Proces uczenia się </a:t>
            </a:r>
          </a:p>
          <a:p>
            <a:pPr algn="ctr">
              <a:buNone/>
            </a:pPr>
            <a:r>
              <a:rPr lang="pl-PL" sz="1200" dirty="0" smtClean="0"/>
              <a:t>http://www.bc.ore.edu.pl/Content/36/2006_01_trendy.pdf</a:t>
            </a:r>
          </a:p>
        </p:txBody>
      </p:sp>
      <p:pic>
        <p:nvPicPr>
          <p:cNvPr id="7" name="Obraz 6"/>
          <p:cNvPicPr>
            <a:picLocks noChangeAspect="1"/>
          </p:cNvPicPr>
          <p:nvPr/>
        </p:nvPicPr>
        <p:blipFill>
          <a:blip r:embed="rId4" cstate="print"/>
          <a:stretch>
            <a:fillRect/>
          </a:stretch>
        </p:blipFill>
        <p:spPr>
          <a:xfrm>
            <a:off x="2341566" y="5815585"/>
            <a:ext cx="7327261" cy="1240604"/>
          </a:xfrm>
          <a:prstGeom prst="rect">
            <a:avLst/>
          </a:prstGeom>
        </p:spPr>
      </p:pic>
      <p:sp>
        <p:nvSpPr>
          <p:cNvPr id="8" name="Symbol zastępczy zawartości 2"/>
          <p:cNvSpPr txBox="1">
            <a:spLocks/>
          </p:cNvSpPr>
          <p:nvPr/>
        </p:nvSpPr>
        <p:spPr>
          <a:xfrm>
            <a:off x="940496" y="1778697"/>
            <a:ext cx="10649607" cy="3720230"/>
          </a:xfrm>
          <a:prstGeom prst="rect">
            <a:avLst/>
          </a:prstGeom>
        </p:spPr>
        <p:txBody>
          <a:bodyPr vert="horz" lIns="91440" tIns="45720" rIns="91440" bIns="45720" rtlCol="0">
            <a:normAutofit/>
          </a:bodyPr>
          <a:lstStyle/>
          <a:p>
            <a:endParaRPr lang="pl-PL" sz="2800" dirty="0" smtClean="0"/>
          </a:p>
          <a:p>
            <a:r>
              <a:rPr lang="pl-PL" sz="2800" i="1" dirty="0" smtClean="0"/>
              <a:t>„Z uczeniem się jest jak np. z preferencjami kulinarnymi lub ubierania się. Każdy ma swoje osobiste ulubione menu lub osobiste zasoby szafy. Jedne rzeczy lubimy bardziej, inne mniej, jeszcze innych nie skonsumujemy lub nie założymy nigdy. Z uczeniem jest tak samo: każdy ma swoje osobiste menu uczenia się, którego podstawę tworzy przede wszystkim neurologiczna baza, osobnicza konstrukcja naszych zmysłów i mózgu.”</a:t>
            </a:r>
            <a:endParaRPr lang="pl-PL" sz="2800" i="1" dirty="0"/>
          </a:p>
        </p:txBody>
      </p:sp>
    </p:spTree>
    <p:extLst>
      <p:ext uri="{BB962C8B-B14F-4D97-AF65-F5344CB8AC3E}">
        <p14:creationId xmlns:p14="http://schemas.microsoft.com/office/powerpoint/2010/main" xmlns="" val="2206713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3" cstate="print"/>
          <a:stretch>
            <a:fillRect/>
          </a:stretch>
        </p:blipFill>
        <p:spPr>
          <a:xfrm>
            <a:off x="2855494" y="0"/>
            <a:ext cx="7318520" cy="938073"/>
          </a:xfrm>
          <a:prstGeom prst="rect">
            <a:avLst/>
          </a:prstGeom>
        </p:spPr>
      </p:pic>
      <p:sp>
        <p:nvSpPr>
          <p:cNvPr id="2" name="Tytuł 1"/>
          <p:cNvSpPr>
            <a:spLocks noGrp="1"/>
          </p:cNvSpPr>
          <p:nvPr>
            <p:ph type="title"/>
          </p:nvPr>
        </p:nvSpPr>
        <p:spPr>
          <a:xfrm>
            <a:off x="922282" y="-88012"/>
            <a:ext cx="10481441" cy="1114096"/>
          </a:xfrm>
        </p:spPr>
        <p:txBody>
          <a:bodyPr>
            <a:normAutofit/>
          </a:bodyPr>
          <a:lstStyle/>
          <a:p>
            <a:pPr algn="ct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200" i="1" dirty="0" smtClean="0"/>
              <a:t>DOSKONALENIE TRENERÓW WSPOMAGANIA OŚWIATY  </a:t>
            </a:r>
            <a:r>
              <a:rPr lang="pl-PL" sz="1200" dirty="0" smtClean="0"/>
              <a:t>POWR.02.10.00-00-7015/17</a:t>
            </a:r>
            <a:endParaRPr lang="pl-PL" sz="1200" dirty="0"/>
          </a:p>
        </p:txBody>
      </p:sp>
      <p:pic>
        <p:nvPicPr>
          <p:cNvPr id="7" name="Obraz 6"/>
          <p:cNvPicPr>
            <a:picLocks noChangeAspect="1"/>
          </p:cNvPicPr>
          <p:nvPr/>
        </p:nvPicPr>
        <p:blipFill>
          <a:blip r:embed="rId4" cstate="print"/>
          <a:stretch>
            <a:fillRect/>
          </a:stretch>
        </p:blipFill>
        <p:spPr>
          <a:xfrm>
            <a:off x="2341566" y="5815585"/>
            <a:ext cx="7327261" cy="1240604"/>
          </a:xfrm>
          <a:prstGeom prst="rect">
            <a:avLst/>
          </a:prstGeom>
        </p:spPr>
      </p:pic>
      <p:sp>
        <p:nvSpPr>
          <p:cNvPr id="8" name="Symbol zastępczy zawartości 2"/>
          <p:cNvSpPr txBox="1">
            <a:spLocks/>
          </p:cNvSpPr>
          <p:nvPr/>
        </p:nvSpPr>
        <p:spPr>
          <a:xfrm>
            <a:off x="940496" y="1215025"/>
            <a:ext cx="10649607" cy="4283901"/>
          </a:xfrm>
          <a:prstGeom prst="rect">
            <a:avLst/>
          </a:prstGeom>
        </p:spPr>
        <p:txBody>
          <a:bodyPr vert="horz" lIns="91440" tIns="45720" rIns="91440" bIns="45720" rtlCol="0">
            <a:normAutofit lnSpcReduction="10000"/>
          </a:bodyPr>
          <a:lstStyle/>
          <a:p>
            <a:r>
              <a:rPr lang="pl-PL" sz="2800" b="1" dirty="0" smtClean="0"/>
              <a:t>Uczenie przyspieszone </a:t>
            </a:r>
            <a:r>
              <a:rPr lang="pl-PL" sz="2800" dirty="0" smtClean="0"/>
              <a:t>to uczenie naturalne, podobne temu, które towarzyszyło uczeniu się dziecka w wieku przed okresem „przymusu szkolnego”; uczenie „po swojemu”. </a:t>
            </a:r>
          </a:p>
          <a:p>
            <a:r>
              <a:rPr lang="pl-PL" sz="2800" dirty="0" smtClean="0"/>
              <a:t>Określenie „przyspieszone uczenie się” to termin parasolowy, który łączy dane naukowe płynące z 4. głównych obszarów wiedzy o funkcjonowaniu mózgu i procesach uczenia się. Są to: </a:t>
            </a:r>
          </a:p>
          <a:p>
            <a:pPr marL="514350" indent="-514350">
              <a:buAutoNum type="arabicPeriod"/>
            </a:pPr>
            <a:r>
              <a:rPr lang="pl-PL" sz="2800" dirty="0" smtClean="0"/>
              <a:t>Neurologiczne badania mózgu </a:t>
            </a:r>
          </a:p>
          <a:p>
            <a:pPr marL="514350" indent="-514350">
              <a:buAutoNum type="arabicPeriod"/>
            </a:pPr>
            <a:r>
              <a:rPr lang="pl-PL" sz="2800" dirty="0" smtClean="0"/>
              <a:t>Teoria Wielorakiej Inteligencji </a:t>
            </a:r>
          </a:p>
          <a:p>
            <a:pPr marL="514350" indent="-514350">
              <a:buAutoNum type="arabicPeriod"/>
            </a:pPr>
            <a:r>
              <a:rPr lang="pl-PL" sz="2800" dirty="0" smtClean="0"/>
              <a:t>Neurologiczne Programowanie (NLP) </a:t>
            </a:r>
          </a:p>
          <a:p>
            <a:pPr marL="514350" indent="-514350">
              <a:buAutoNum type="arabicPeriod"/>
            </a:pPr>
            <a:r>
              <a:rPr lang="pl-PL" sz="2800" dirty="0" smtClean="0"/>
              <a:t>Kinezjologia Edukacyjna </a:t>
            </a:r>
            <a:endParaRPr lang="pl-PL" sz="2800" dirty="0"/>
          </a:p>
        </p:txBody>
      </p:sp>
    </p:spTree>
    <p:extLst>
      <p:ext uri="{BB962C8B-B14F-4D97-AF65-F5344CB8AC3E}">
        <p14:creationId xmlns:p14="http://schemas.microsoft.com/office/powerpoint/2010/main" xmlns="" val="2206713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3" cstate="print"/>
          <a:stretch>
            <a:fillRect/>
          </a:stretch>
        </p:blipFill>
        <p:spPr>
          <a:xfrm>
            <a:off x="2855494" y="0"/>
            <a:ext cx="7318520" cy="938073"/>
          </a:xfrm>
          <a:prstGeom prst="rect">
            <a:avLst/>
          </a:prstGeom>
        </p:spPr>
      </p:pic>
      <p:sp>
        <p:nvSpPr>
          <p:cNvPr id="2" name="Tytuł 1"/>
          <p:cNvSpPr>
            <a:spLocks noGrp="1"/>
          </p:cNvSpPr>
          <p:nvPr>
            <p:ph type="title"/>
          </p:nvPr>
        </p:nvSpPr>
        <p:spPr>
          <a:xfrm>
            <a:off x="922282" y="-88012"/>
            <a:ext cx="10481441" cy="1114096"/>
          </a:xfrm>
        </p:spPr>
        <p:txBody>
          <a:bodyPr>
            <a:normAutofit/>
          </a:bodyPr>
          <a:lstStyle/>
          <a:p>
            <a:pPr algn="ct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200" i="1" dirty="0" smtClean="0"/>
              <a:t>DOSKONALENIE TRENERÓW WSPOMAGANIA OŚWIATY  </a:t>
            </a:r>
            <a:r>
              <a:rPr lang="pl-PL" sz="1200" dirty="0" smtClean="0"/>
              <a:t>POWR.02.10.00-00-7015/17</a:t>
            </a:r>
            <a:endParaRPr lang="pl-PL" sz="1200" dirty="0"/>
          </a:p>
        </p:txBody>
      </p:sp>
      <p:pic>
        <p:nvPicPr>
          <p:cNvPr id="7" name="Obraz 6"/>
          <p:cNvPicPr>
            <a:picLocks noChangeAspect="1"/>
          </p:cNvPicPr>
          <p:nvPr/>
        </p:nvPicPr>
        <p:blipFill>
          <a:blip r:embed="rId4" cstate="print"/>
          <a:stretch>
            <a:fillRect/>
          </a:stretch>
        </p:blipFill>
        <p:spPr>
          <a:xfrm>
            <a:off x="2341566" y="5815585"/>
            <a:ext cx="7327261" cy="1240604"/>
          </a:xfrm>
          <a:prstGeom prst="rect">
            <a:avLst/>
          </a:prstGeom>
        </p:spPr>
      </p:pic>
      <p:sp>
        <p:nvSpPr>
          <p:cNvPr id="8" name="Symbol zastępczy zawartości 2"/>
          <p:cNvSpPr txBox="1">
            <a:spLocks/>
          </p:cNvSpPr>
          <p:nvPr/>
        </p:nvSpPr>
        <p:spPr>
          <a:xfrm>
            <a:off x="940496" y="1052187"/>
            <a:ext cx="10649607" cy="4847572"/>
          </a:xfrm>
          <a:prstGeom prst="rect">
            <a:avLst/>
          </a:prstGeom>
        </p:spPr>
        <p:txBody>
          <a:bodyPr vert="horz" lIns="91440" tIns="45720" rIns="91440" bIns="45720" rtlCol="0">
            <a:normAutofit/>
          </a:bodyPr>
          <a:lstStyle/>
          <a:p>
            <a:r>
              <a:rPr lang="pl-PL" sz="2800" dirty="0" smtClean="0"/>
              <a:t>Roger </a:t>
            </a:r>
            <a:r>
              <a:rPr lang="pl-PL" sz="2800" dirty="0" err="1" smtClean="0"/>
              <a:t>Sperry</a:t>
            </a:r>
            <a:r>
              <a:rPr lang="pl-PL" sz="2800" dirty="0" smtClean="0"/>
              <a:t> (Nagroda Nobla 1981 r.) oraz Robert </a:t>
            </a:r>
            <a:r>
              <a:rPr lang="pl-PL" sz="2800" dirty="0" err="1" smtClean="0"/>
              <a:t>Ornstein</a:t>
            </a:r>
            <a:r>
              <a:rPr lang="pl-PL" sz="2800" dirty="0" smtClean="0"/>
              <a:t> przyczynili się swoimi badaniami do dzisiejszej wiedzy na temat mózgu. Odkryli oni, że mózg ma dwie strony lub, jak kto woli, dwie półkule, połączone ze sobą niewyobrażalnie skomplikowaną siecią włókien nerwowych (po łacinie </a:t>
            </a:r>
            <a:r>
              <a:rPr lang="pl-PL" sz="2800" dirty="0" err="1" smtClean="0"/>
              <a:t>corpus</a:t>
            </a:r>
            <a:r>
              <a:rPr lang="pl-PL" sz="2800" dirty="0" smtClean="0"/>
              <a:t> </a:t>
            </a:r>
            <a:r>
              <a:rPr lang="pl-PL" sz="2800" dirty="0" err="1" smtClean="0"/>
              <a:t>collosum</a:t>
            </a:r>
            <a:r>
              <a:rPr lang="pl-PL" sz="2800" dirty="0" smtClean="0"/>
              <a:t>). Każda z półkul zawiaduje odmiennymi rodzajami aktywności umysłu. </a:t>
            </a:r>
            <a:r>
              <a:rPr lang="pl-PL" sz="2800" b="1" dirty="0" smtClean="0"/>
              <a:t>Nowoczesne sposoby nauczania bazują na efektywnym wykorzystaniu całego mózgu. </a:t>
            </a:r>
            <a:endParaRPr lang="pl-PL" sz="2800" b="1" dirty="0"/>
          </a:p>
        </p:txBody>
      </p:sp>
    </p:spTree>
    <p:extLst>
      <p:ext uri="{BB962C8B-B14F-4D97-AF65-F5344CB8AC3E}">
        <p14:creationId xmlns:p14="http://schemas.microsoft.com/office/powerpoint/2010/main" xmlns="" val="2206713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3" cstate="print"/>
          <a:stretch>
            <a:fillRect/>
          </a:stretch>
        </p:blipFill>
        <p:spPr>
          <a:xfrm>
            <a:off x="2855494" y="0"/>
            <a:ext cx="7318520" cy="938073"/>
          </a:xfrm>
          <a:prstGeom prst="rect">
            <a:avLst/>
          </a:prstGeom>
        </p:spPr>
      </p:pic>
      <p:sp>
        <p:nvSpPr>
          <p:cNvPr id="2" name="Tytuł 1"/>
          <p:cNvSpPr>
            <a:spLocks noGrp="1"/>
          </p:cNvSpPr>
          <p:nvPr>
            <p:ph type="title"/>
          </p:nvPr>
        </p:nvSpPr>
        <p:spPr>
          <a:xfrm>
            <a:off x="922282" y="-88012"/>
            <a:ext cx="10481441" cy="1114096"/>
          </a:xfrm>
        </p:spPr>
        <p:txBody>
          <a:bodyPr>
            <a:normAutofit/>
          </a:bodyPr>
          <a:lstStyle/>
          <a:p>
            <a:pPr algn="ct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200" i="1" dirty="0" smtClean="0"/>
              <a:t>DOSKONALENIE TRENERÓW WSPOMAGANIA OŚWIATY  </a:t>
            </a:r>
            <a:r>
              <a:rPr lang="pl-PL" sz="1200" dirty="0" smtClean="0"/>
              <a:t>POWR.02.10.00-00-7015/17</a:t>
            </a:r>
            <a:endParaRPr lang="pl-PL" sz="1200" dirty="0"/>
          </a:p>
        </p:txBody>
      </p:sp>
      <p:pic>
        <p:nvPicPr>
          <p:cNvPr id="7" name="Obraz 6"/>
          <p:cNvPicPr>
            <a:picLocks noChangeAspect="1"/>
          </p:cNvPicPr>
          <p:nvPr/>
        </p:nvPicPr>
        <p:blipFill>
          <a:blip r:embed="rId4" cstate="print"/>
          <a:stretch>
            <a:fillRect/>
          </a:stretch>
        </p:blipFill>
        <p:spPr>
          <a:xfrm>
            <a:off x="2341566" y="5815585"/>
            <a:ext cx="7327261" cy="1240604"/>
          </a:xfrm>
          <a:prstGeom prst="rect">
            <a:avLst/>
          </a:prstGeom>
        </p:spPr>
      </p:pic>
      <p:sp>
        <p:nvSpPr>
          <p:cNvPr id="8" name="Symbol zastępczy zawartości 2"/>
          <p:cNvSpPr txBox="1">
            <a:spLocks/>
          </p:cNvSpPr>
          <p:nvPr/>
        </p:nvSpPr>
        <p:spPr>
          <a:xfrm>
            <a:off x="940496" y="1189973"/>
            <a:ext cx="10649607" cy="4308953"/>
          </a:xfrm>
          <a:prstGeom prst="rect">
            <a:avLst/>
          </a:prstGeom>
        </p:spPr>
        <p:txBody>
          <a:bodyPr vert="horz" lIns="91440" tIns="45720" rIns="91440" bIns="45720" rtlCol="0">
            <a:normAutofit/>
          </a:bodyPr>
          <a:lstStyle/>
          <a:p>
            <a:r>
              <a:rPr lang="pl-PL" sz="2800" dirty="0" smtClean="0"/>
              <a:t>Howard Gardner - amerykański psycholog, specjalista z dziedzin psychologii kognitywnej i psychologii uczenia się</a:t>
            </a:r>
            <a:r>
              <a:rPr lang="pl-PL" sz="2800" b="1" dirty="0" smtClean="0"/>
              <a:t>. Twórca teorii Inteligencji Wielorakiej. </a:t>
            </a:r>
            <a:r>
              <a:rPr lang="pl-PL" sz="2800" dirty="0" smtClean="0"/>
              <a:t>Każdy z nas ma własny, osobisty profil inteligencji i jest inteligentny, niezależnie od tego ile wynosi jego IQ Niektórzy ludzie mają profile inteligencji zbliżone do oczekiwanego profilu przez szkołę (wysoki wskaźnik inteligencji językowej i matematycznej), inni zaś – niekoniecznie. I to właśnie ci ostatni doświadczają określonych problemów w szkole, która jest osadzona na tych właśnie wymienionych wyżej rodzajach inteligencji. </a:t>
            </a:r>
            <a:endParaRPr lang="pl-PL" sz="2800" dirty="0"/>
          </a:p>
        </p:txBody>
      </p:sp>
    </p:spTree>
    <p:extLst>
      <p:ext uri="{BB962C8B-B14F-4D97-AF65-F5344CB8AC3E}">
        <p14:creationId xmlns:p14="http://schemas.microsoft.com/office/powerpoint/2010/main" xmlns="" val="2206713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3" cstate="print"/>
          <a:stretch>
            <a:fillRect/>
          </a:stretch>
        </p:blipFill>
        <p:spPr>
          <a:xfrm>
            <a:off x="2855494" y="0"/>
            <a:ext cx="7318520" cy="938073"/>
          </a:xfrm>
          <a:prstGeom prst="rect">
            <a:avLst/>
          </a:prstGeom>
        </p:spPr>
      </p:pic>
      <p:sp>
        <p:nvSpPr>
          <p:cNvPr id="2" name="Tytuł 1"/>
          <p:cNvSpPr>
            <a:spLocks noGrp="1"/>
          </p:cNvSpPr>
          <p:nvPr>
            <p:ph type="title"/>
          </p:nvPr>
        </p:nvSpPr>
        <p:spPr>
          <a:xfrm>
            <a:off x="922282" y="-88012"/>
            <a:ext cx="10481441" cy="1114096"/>
          </a:xfrm>
        </p:spPr>
        <p:txBody>
          <a:bodyPr>
            <a:normAutofit/>
          </a:bodyPr>
          <a:lstStyle/>
          <a:p>
            <a:pPr algn="ct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200" i="1" dirty="0" smtClean="0"/>
              <a:t>DOSKONALENIE TRENERÓW WSPOMAGANIA OŚWIATY  </a:t>
            </a:r>
            <a:r>
              <a:rPr lang="pl-PL" sz="1200" dirty="0" smtClean="0"/>
              <a:t>POWR.02.10.00-00-7015/17</a:t>
            </a:r>
            <a:endParaRPr lang="pl-PL" sz="1200" dirty="0"/>
          </a:p>
        </p:txBody>
      </p:sp>
      <p:pic>
        <p:nvPicPr>
          <p:cNvPr id="7" name="Obraz 6"/>
          <p:cNvPicPr>
            <a:picLocks noChangeAspect="1"/>
          </p:cNvPicPr>
          <p:nvPr/>
        </p:nvPicPr>
        <p:blipFill>
          <a:blip r:embed="rId4" cstate="print"/>
          <a:stretch>
            <a:fillRect/>
          </a:stretch>
        </p:blipFill>
        <p:spPr>
          <a:xfrm>
            <a:off x="2341566" y="5815585"/>
            <a:ext cx="7327261" cy="1240604"/>
          </a:xfrm>
          <a:prstGeom prst="rect">
            <a:avLst/>
          </a:prstGeom>
        </p:spPr>
      </p:pic>
      <p:pic>
        <p:nvPicPr>
          <p:cNvPr id="2050" name="Picture 2"/>
          <p:cNvPicPr>
            <a:picLocks noChangeAspect="1" noChangeArrowheads="1"/>
          </p:cNvPicPr>
          <p:nvPr/>
        </p:nvPicPr>
        <p:blipFill>
          <a:blip r:embed="rId5" cstate="print"/>
          <a:srcRect/>
          <a:stretch>
            <a:fillRect/>
          </a:stretch>
        </p:blipFill>
        <p:spPr bwMode="auto">
          <a:xfrm>
            <a:off x="3552825" y="1166813"/>
            <a:ext cx="5086350" cy="4524375"/>
          </a:xfrm>
          <a:prstGeom prst="rect">
            <a:avLst/>
          </a:prstGeom>
          <a:noFill/>
          <a:ln w="9525">
            <a:noFill/>
            <a:miter lim="800000"/>
            <a:headEnd/>
            <a:tailEnd/>
          </a:ln>
        </p:spPr>
      </p:pic>
    </p:spTree>
    <p:extLst>
      <p:ext uri="{BB962C8B-B14F-4D97-AF65-F5344CB8AC3E}">
        <p14:creationId xmlns:p14="http://schemas.microsoft.com/office/powerpoint/2010/main" xmlns="" val="2206713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3" cstate="print"/>
          <a:stretch>
            <a:fillRect/>
          </a:stretch>
        </p:blipFill>
        <p:spPr>
          <a:xfrm>
            <a:off x="2855494" y="0"/>
            <a:ext cx="7318520" cy="938073"/>
          </a:xfrm>
          <a:prstGeom prst="rect">
            <a:avLst/>
          </a:prstGeom>
        </p:spPr>
      </p:pic>
      <p:sp>
        <p:nvSpPr>
          <p:cNvPr id="2" name="Tytuł 1"/>
          <p:cNvSpPr>
            <a:spLocks noGrp="1"/>
          </p:cNvSpPr>
          <p:nvPr>
            <p:ph type="title"/>
          </p:nvPr>
        </p:nvSpPr>
        <p:spPr>
          <a:xfrm>
            <a:off x="922282" y="-88012"/>
            <a:ext cx="10481441" cy="1114096"/>
          </a:xfrm>
        </p:spPr>
        <p:txBody>
          <a:bodyPr>
            <a:normAutofit/>
          </a:bodyPr>
          <a:lstStyle/>
          <a:p>
            <a:pPr algn="ct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200" i="1" dirty="0" smtClean="0"/>
              <a:t>DOSKONALENIE TRENERÓW WSPOMAGANIA OŚWIATY  </a:t>
            </a:r>
            <a:r>
              <a:rPr lang="pl-PL" sz="1200" dirty="0" smtClean="0"/>
              <a:t>POWR.02.10.00-00-7015/17</a:t>
            </a:r>
            <a:endParaRPr lang="pl-PL" sz="1200" dirty="0"/>
          </a:p>
        </p:txBody>
      </p:sp>
      <p:pic>
        <p:nvPicPr>
          <p:cNvPr id="7" name="Obraz 6"/>
          <p:cNvPicPr>
            <a:picLocks noChangeAspect="1"/>
          </p:cNvPicPr>
          <p:nvPr/>
        </p:nvPicPr>
        <p:blipFill>
          <a:blip r:embed="rId4" cstate="print"/>
          <a:stretch>
            <a:fillRect/>
          </a:stretch>
        </p:blipFill>
        <p:spPr>
          <a:xfrm>
            <a:off x="2341566" y="5815585"/>
            <a:ext cx="7327261" cy="1240604"/>
          </a:xfrm>
          <a:prstGeom prst="rect">
            <a:avLst/>
          </a:prstGeom>
        </p:spPr>
      </p:pic>
      <p:sp>
        <p:nvSpPr>
          <p:cNvPr id="8" name="Symbol zastępczy zawartości 2"/>
          <p:cNvSpPr txBox="1">
            <a:spLocks/>
          </p:cNvSpPr>
          <p:nvPr/>
        </p:nvSpPr>
        <p:spPr>
          <a:xfrm>
            <a:off x="940496" y="1189973"/>
            <a:ext cx="10649607" cy="4308953"/>
          </a:xfrm>
          <a:prstGeom prst="rect">
            <a:avLst/>
          </a:prstGeom>
        </p:spPr>
        <p:txBody>
          <a:bodyPr vert="horz" lIns="91440" tIns="45720" rIns="91440" bIns="45720" rtlCol="0">
            <a:normAutofit lnSpcReduction="10000"/>
          </a:bodyPr>
          <a:lstStyle/>
          <a:p>
            <a:pPr lvl="0">
              <a:buFont typeface="Arial" pitchFamily="34" charset="0"/>
              <a:buChar char="•"/>
            </a:pPr>
            <a:r>
              <a:rPr lang="pl-PL" sz="2800" dirty="0" smtClean="0"/>
              <a:t>Neurolingwistyczne programowanie – NLP (Richard </a:t>
            </a:r>
            <a:r>
              <a:rPr lang="pl-PL" sz="2800" dirty="0" err="1" smtClean="0"/>
              <a:t>Bandler</a:t>
            </a:r>
            <a:r>
              <a:rPr lang="pl-PL" sz="2800" dirty="0" smtClean="0"/>
              <a:t> matematyk i informatyk i John </a:t>
            </a:r>
            <a:r>
              <a:rPr lang="pl-PL" sz="2800" dirty="0" err="1" smtClean="0"/>
              <a:t>Grinder</a:t>
            </a:r>
            <a:r>
              <a:rPr lang="pl-PL" sz="2800" dirty="0" smtClean="0"/>
              <a:t> – językoznawca).</a:t>
            </a:r>
          </a:p>
          <a:p>
            <a:pPr lvl="0">
              <a:buFont typeface="Arial" pitchFamily="34" charset="0"/>
              <a:buChar char="•"/>
            </a:pPr>
            <a:r>
              <a:rPr lang="pl-PL" sz="2800" dirty="0" err="1" smtClean="0"/>
              <a:t>Bandler</a:t>
            </a:r>
            <a:r>
              <a:rPr lang="pl-PL" sz="2800" dirty="0" smtClean="0"/>
              <a:t> i </a:t>
            </a:r>
            <a:r>
              <a:rPr lang="pl-PL" sz="2800" dirty="0" err="1" smtClean="0"/>
              <a:t>Grinder</a:t>
            </a:r>
            <a:r>
              <a:rPr lang="pl-PL" sz="2800" dirty="0" smtClean="0"/>
              <a:t> zajmowali się badaniem modeli doskonałości w komunikacji i działaniu.</a:t>
            </a:r>
          </a:p>
          <a:p>
            <a:pPr lvl="0">
              <a:buFont typeface="Arial" pitchFamily="34" charset="0"/>
              <a:buChar char="•"/>
            </a:pPr>
            <a:r>
              <a:rPr lang="pl-PL" sz="2800" dirty="0" smtClean="0"/>
              <a:t>Ponieważ nauczanie i wychowanie to nieustający proces komunikacji, aby osiągnąć porozumienie z uczniami, nauczyciel powinien mieć wysokie kompetencje w tym zakresie! Uczyć kogoś jest łatwo, wystarczy wiedzieć i umieć więcej niż nasz uczeń, ale nauczyć kogoś… </a:t>
            </a:r>
            <a:r>
              <a:rPr lang="pl-PL" sz="2800" b="1" dirty="0" smtClean="0"/>
              <a:t>tu już wkraczamy w rejony umiejętności nawiązywania komunikacji, a nawet - sztuki komunikacji!</a:t>
            </a:r>
          </a:p>
          <a:p>
            <a:pPr lvl="0">
              <a:buFont typeface="Arial" pitchFamily="34" charset="0"/>
              <a:buChar char="•"/>
            </a:pPr>
            <a:endParaRPr lang="pl-PL" sz="2800" dirty="0" smtClean="0"/>
          </a:p>
        </p:txBody>
      </p:sp>
    </p:spTree>
    <p:extLst>
      <p:ext uri="{BB962C8B-B14F-4D97-AF65-F5344CB8AC3E}">
        <p14:creationId xmlns:p14="http://schemas.microsoft.com/office/powerpoint/2010/main" xmlns="" val="2206713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3" cstate="print"/>
          <a:stretch>
            <a:fillRect/>
          </a:stretch>
        </p:blipFill>
        <p:spPr>
          <a:xfrm>
            <a:off x="2855494" y="0"/>
            <a:ext cx="7318520" cy="938073"/>
          </a:xfrm>
          <a:prstGeom prst="rect">
            <a:avLst/>
          </a:prstGeom>
        </p:spPr>
      </p:pic>
      <p:sp>
        <p:nvSpPr>
          <p:cNvPr id="2" name="Tytuł 1"/>
          <p:cNvSpPr>
            <a:spLocks noGrp="1"/>
          </p:cNvSpPr>
          <p:nvPr>
            <p:ph type="title"/>
          </p:nvPr>
        </p:nvSpPr>
        <p:spPr>
          <a:xfrm>
            <a:off x="922282" y="-88012"/>
            <a:ext cx="10481441" cy="1114096"/>
          </a:xfrm>
        </p:spPr>
        <p:txBody>
          <a:bodyPr>
            <a:normAutofit/>
          </a:bodyPr>
          <a:lstStyle/>
          <a:p>
            <a:pPr algn="ct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200" i="1" dirty="0" smtClean="0"/>
              <a:t>DOSKONALENIE TRENERÓW WSPOMAGANIA OŚWIATY  </a:t>
            </a:r>
            <a:r>
              <a:rPr lang="pl-PL" sz="1200" dirty="0" smtClean="0"/>
              <a:t>POWR.02.10.00-00-7015/17</a:t>
            </a:r>
            <a:endParaRPr lang="pl-PL" sz="1200" dirty="0"/>
          </a:p>
        </p:txBody>
      </p:sp>
      <p:pic>
        <p:nvPicPr>
          <p:cNvPr id="7" name="Obraz 6"/>
          <p:cNvPicPr>
            <a:picLocks noChangeAspect="1"/>
          </p:cNvPicPr>
          <p:nvPr/>
        </p:nvPicPr>
        <p:blipFill>
          <a:blip r:embed="rId4" cstate="print"/>
          <a:stretch>
            <a:fillRect/>
          </a:stretch>
        </p:blipFill>
        <p:spPr>
          <a:xfrm>
            <a:off x="2341566" y="5815585"/>
            <a:ext cx="7327261" cy="1240604"/>
          </a:xfrm>
          <a:prstGeom prst="rect">
            <a:avLst/>
          </a:prstGeom>
        </p:spPr>
      </p:pic>
      <p:sp>
        <p:nvSpPr>
          <p:cNvPr id="8" name="Symbol zastępczy zawartości 2"/>
          <p:cNvSpPr txBox="1">
            <a:spLocks/>
          </p:cNvSpPr>
          <p:nvPr/>
        </p:nvSpPr>
        <p:spPr>
          <a:xfrm>
            <a:off x="940496" y="1315233"/>
            <a:ext cx="10649607" cy="4183693"/>
          </a:xfrm>
          <a:prstGeom prst="rect">
            <a:avLst/>
          </a:prstGeom>
        </p:spPr>
        <p:txBody>
          <a:bodyPr vert="horz" lIns="91440" tIns="45720" rIns="91440" bIns="45720" rtlCol="0">
            <a:normAutofit lnSpcReduction="10000"/>
          </a:bodyPr>
          <a:lstStyle/>
          <a:p>
            <a:pPr lvl="0"/>
            <a:r>
              <a:rPr lang="pl-PL" sz="2800" dirty="0" smtClean="0"/>
              <a:t>Dr Paul. E. Dennison, jest twórcą holistycznego kierunku wiedzy o człowieku - </a:t>
            </a:r>
            <a:r>
              <a:rPr lang="pl-PL" sz="2800" b="1" dirty="0" smtClean="0"/>
              <a:t>Kinezjologii Edukacyjnej</a:t>
            </a:r>
            <a:r>
              <a:rPr lang="pl-PL" sz="2800" dirty="0" smtClean="0"/>
              <a:t>.</a:t>
            </a:r>
          </a:p>
          <a:p>
            <a:pPr lvl="0"/>
            <a:r>
              <a:rPr lang="pl-PL" sz="2800" dirty="0" smtClean="0"/>
              <a:t>Gimnastyka Mózgu® pomaga m.in. w odpowiednim ustawieniu organizmu do przyjęcia sytuacji uczenia się; czyli stanów optymalnych: koncentracji, integracji i skupienia, albo – potem, relaksu i odprężenia. W codziennej praktyce problematyka stanów sprzyjających uczeniu się jest zupełnie pomijana, uczeń ma być po prostu gotowy do kolejnej lekcji po dzwonku (na dzwonek!).</a:t>
            </a:r>
          </a:p>
          <a:p>
            <a:pPr lvl="0"/>
            <a:r>
              <a:rPr lang="pl-PL" sz="2800" dirty="0" smtClean="0"/>
              <a:t>Jest to nauka i stosowanie ćwiczeń aktywujących mózg do optymalnego magazynowania i odzyskiwania informacji.</a:t>
            </a:r>
          </a:p>
        </p:txBody>
      </p:sp>
    </p:spTree>
    <p:extLst>
      <p:ext uri="{BB962C8B-B14F-4D97-AF65-F5344CB8AC3E}">
        <p14:creationId xmlns:p14="http://schemas.microsoft.com/office/powerpoint/2010/main" xmlns="" val="2206713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3" cstate="print"/>
          <a:stretch>
            <a:fillRect/>
          </a:stretch>
        </p:blipFill>
        <p:spPr>
          <a:xfrm>
            <a:off x="2855494" y="0"/>
            <a:ext cx="7318520" cy="938073"/>
          </a:xfrm>
          <a:prstGeom prst="rect">
            <a:avLst/>
          </a:prstGeom>
        </p:spPr>
      </p:pic>
      <p:sp>
        <p:nvSpPr>
          <p:cNvPr id="2" name="Tytuł 1"/>
          <p:cNvSpPr>
            <a:spLocks noGrp="1"/>
          </p:cNvSpPr>
          <p:nvPr>
            <p:ph type="title"/>
          </p:nvPr>
        </p:nvSpPr>
        <p:spPr>
          <a:xfrm>
            <a:off x="922282" y="-88012"/>
            <a:ext cx="10481441" cy="1114096"/>
          </a:xfrm>
        </p:spPr>
        <p:txBody>
          <a:bodyPr>
            <a:normAutofit/>
          </a:bodyPr>
          <a:lstStyle/>
          <a:p>
            <a:pPr algn="ct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200" i="1" dirty="0" smtClean="0"/>
              <a:t>DOSKONALENIE TRENERÓW WSPOMAGANIA OŚWIATY  </a:t>
            </a:r>
            <a:r>
              <a:rPr lang="pl-PL" sz="1200" dirty="0" smtClean="0"/>
              <a:t>POWR.02.10.00-00-7015/17</a:t>
            </a:r>
            <a:endParaRPr lang="pl-PL" sz="1200" dirty="0"/>
          </a:p>
        </p:txBody>
      </p:sp>
      <p:pic>
        <p:nvPicPr>
          <p:cNvPr id="7" name="Obraz 6"/>
          <p:cNvPicPr>
            <a:picLocks noChangeAspect="1"/>
          </p:cNvPicPr>
          <p:nvPr/>
        </p:nvPicPr>
        <p:blipFill>
          <a:blip r:embed="rId4" cstate="print"/>
          <a:stretch>
            <a:fillRect/>
          </a:stretch>
        </p:blipFill>
        <p:spPr>
          <a:xfrm>
            <a:off x="2341566" y="5815585"/>
            <a:ext cx="7327261" cy="1240604"/>
          </a:xfrm>
          <a:prstGeom prst="rect">
            <a:avLst/>
          </a:prstGeom>
        </p:spPr>
      </p:pic>
      <p:sp>
        <p:nvSpPr>
          <p:cNvPr id="8" name="Symbol zastępczy zawartości 2"/>
          <p:cNvSpPr txBox="1">
            <a:spLocks/>
          </p:cNvSpPr>
          <p:nvPr/>
        </p:nvSpPr>
        <p:spPr>
          <a:xfrm>
            <a:off x="902918" y="1290181"/>
            <a:ext cx="10649607" cy="4183693"/>
          </a:xfrm>
          <a:prstGeom prst="rect">
            <a:avLst/>
          </a:prstGeom>
        </p:spPr>
        <p:txBody>
          <a:bodyPr vert="horz" lIns="91440" tIns="45720" rIns="91440" bIns="45720" rtlCol="0">
            <a:normAutofit/>
          </a:bodyPr>
          <a:lstStyle/>
          <a:p>
            <a:pPr lvl="0"/>
            <a:r>
              <a:rPr lang="pl-PL" sz="2800" dirty="0" smtClean="0"/>
              <a:t>Model lekcji </a:t>
            </a:r>
            <a:r>
              <a:rPr lang="pl-PL" sz="2800" cap="all" dirty="0" err="1" smtClean="0"/>
              <a:t>Arcs</a:t>
            </a:r>
            <a:r>
              <a:rPr lang="pl-PL" sz="2800" dirty="0" smtClean="0"/>
              <a:t> pokazuje w jaki sposób stosować rożne techniki i strategie tak aby były skuteczne zarówno dla tych, dla których nauka jest przyjemnością i tych, dla których jest przykrą koniecznością.</a:t>
            </a:r>
          </a:p>
          <a:p>
            <a:pPr lvl="0"/>
            <a:r>
              <a:rPr lang="pl-PL" sz="2800" dirty="0" smtClean="0"/>
              <a:t>Prezentowany model lekcji ARCS  oparty jest na teorii </a:t>
            </a:r>
            <a:r>
              <a:rPr lang="pl-PL" sz="2800" dirty="0" err="1" smtClean="0"/>
              <a:t>Tolmana</a:t>
            </a:r>
            <a:r>
              <a:rPr lang="pl-PL" sz="2800" dirty="0" smtClean="0"/>
              <a:t> i Lewina teorii, która zakłada, że ludzie są zmotywowani do nauki, jeśli istnieje  wymierna wartość wykładanej wiedzy (tj. spełnia potrzeby osobiste) oraz optymistyczne oczekiwanie  sukcesu. </a:t>
            </a:r>
          </a:p>
          <a:p>
            <a:pPr lvl="0"/>
            <a:r>
              <a:rPr lang="pl-PL" sz="1200" dirty="0" smtClean="0"/>
              <a:t>https://jastrzebska-kielar.jimdo.com/metody-pracy-w-modelu-4all/model-motywacyjny-kellera/ </a:t>
            </a:r>
            <a:r>
              <a:rPr lang="pl-PL" sz="2800" dirty="0" smtClean="0"/>
              <a:t>    </a:t>
            </a:r>
            <a:br>
              <a:rPr lang="pl-PL" sz="2800" dirty="0" smtClean="0"/>
            </a:br>
            <a:endParaRPr lang="pl-PL" sz="2800" dirty="0" smtClean="0"/>
          </a:p>
        </p:txBody>
      </p:sp>
    </p:spTree>
    <p:extLst>
      <p:ext uri="{BB962C8B-B14F-4D97-AF65-F5344CB8AC3E}">
        <p14:creationId xmlns:p14="http://schemas.microsoft.com/office/powerpoint/2010/main" xmlns="" val="220671307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TotalTime>
  <Words>632</Words>
  <Application>Microsoft Office PowerPoint</Application>
  <PresentationFormat>Niestandardowy</PresentationFormat>
  <Paragraphs>53</Paragraphs>
  <Slides>11</Slides>
  <Notes>10</Notes>
  <HiddenSlides>0</HiddenSlides>
  <MMClips>0</MMClips>
  <ScaleCrop>false</ScaleCrop>
  <HeadingPairs>
    <vt:vector size="4" baseType="variant">
      <vt:variant>
        <vt:lpstr>Motyw</vt:lpstr>
      </vt:variant>
      <vt:variant>
        <vt:i4>1</vt:i4>
      </vt:variant>
      <vt:variant>
        <vt:lpstr>Tytuły slajdów</vt:lpstr>
      </vt:variant>
      <vt:variant>
        <vt:i4>11</vt:i4>
      </vt:variant>
    </vt:vector>
  </HeadingPairs>
  <TitlesOfParts>
    <vt:vector size="12" baseType="lpstr">
      <vt:lpstr>Motyw pakietu Office</vt:lpstr>
      <vt:lpstr>Wspomaganie szkół w rozwoju kompetencji matematyczno – przyrodniczych uczniów –  III etap edukacyjny </vt:lpstr>
      <vt:lpstr>      DOSKONALENIE TRENERÓW WSPOMAGANIA OŚWIATY  POWR.02.10.00-00-7015/17</vt:lpstr>
      <vt:lpstr>      DOSKONALENIE TRENERÓW WSPOMAGANIA OŚWIATY  POWR.02.10.00-00-7015/17</vt:lpstr>
      <vt:lpstr>      DOSKONALENIE TRENERÓW WSPOMAGANIA OŚWIATY  POWR.02.10.00-00-7015/17</vt:lpstr>
      <vt:lpstr>      DOSKONALENIE TRENERÓW WSPOMAGANIA OŚWIATY  POWR.02.10.00-00-7015/17</vt:lpstr>
      <vt:lpstr>      DOSKONALENIE TRENERÓW WSPOMAGANIA OŚWIATY  POWR.02.10.00-00-7015/17</vt:lpstr>
      <vt:lpstr>      DOSKONALENIE TRENERÓW WSPOMAGANIA OŚWIATY  POWR.02.10.00-00-7015/17</vt:lpstr>
      <vt:lpstr>      DOSKONALENIE TRENERÓW WSPOMAGANIA OŚWIATY  POWR.02.10.00-00-7015/17</vt:lpstr>
      <vt:lpstr>      DOSKONALENIE TRENERÓW WSPOMAGANIA OŚWIATY  POWR.02.10.00-00-7015/17</vt:lpstr>
      <vt:lpstr>      DOSKONALENIE TRENERÓW WSPOMAGANIA OŚWIATY  POWR.02.10.00-00-7015/17</vt:lpstr>
      <vt:lpstr>      DOSKONALENIE TRENERÓW WSPOMAGANIA OŚWIATY  POWR.02.10.00-00-7015/17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Maria Okońska</dc:creator>
  <cp:lastModifiedBy>Domownicy</cp:lastModifiedBy>
  <cp:revision>26</cp:revision>
  <dcterms:created xsi:type="dcterms:W3CDTF">2018-12-02T13:14:09Z</dcterms:created>
  <dcterms:modified xsi:type="dcterms:W3CDTF">2018-12-23T16:09:12Z</dcterms:modified>
</cp:coreProperties>
</file>